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6" r:id="rId1"/>
  </p:sldMasterIdLst>
  <p:notesMasterIdLst>
    <p:notesMasterId r:id="rId22"/>
  </p:notesMasterIdLst>
  <p:sldIdLst>
    <p:sldId id="256" r:id="rId2"/>
    <p:sldId id="258" r:id="rId3"/>
    <p:sldId id="274" r:id="rId4"/>
    <p:sldId id="275" r:id="rId5"/>
    <p:sldId id="276" r:id="rId6"/>
    <p:sldId id="277" r:id="rId7"/>
    <p:sldId id="278" r:id="rId8"/>
    <p:sldId id="279" r:id="rId9"/>
    <p:sldId id="264" r:id="rId10"/>
    <p:sldId id="280" r:id="rId11"/>
    <p:sldId id="283" r:id="rId12"/>
    <p:sldId id="282" r:id="rId13"/>
    <p:sldId id="284" r:id="rId14"/>
    <p:sldId id="290" r:id="rId15"/>
    <p:sldId id="281" r:id="rId16"/>
    <p:sldId id="285" r:id="rId17"/>
    <p:sldId id="286" r:id="rId18"/>
    <p:sldId id="287" r:id="rId19"/>
    <p:sldId id="288" r:id="rId20"/>
    <p:sldId id="289"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B8D10F-1D96-4CD4-844A-92FABF09C944}" v="5" dt="2021-09-13T08:23:47.5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0" autoAdjust="0"/>
    <p:restoredTop sz="88567" autoAdjust="0"/>
  </p:normalViewPr>
  <p:slideViewPr>
    <p:cSldViewPr snapToGrid="0">
      <p:cViewPr varScale="1">
        <p:scale>
          <a:sx n="64" d="100"/>
          <a:sy n="64" d="100"/>
        </p:scale>
        <p:origin x="-1158"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2828C8-0164-49D6-A29B-15F39783B6D7}" type="datetimeFigureOut">
              <a:rPr lang="en-AU" smtClean="0"/>
              <a:pPr/>
              <a:t>18/09/2021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8EAAF0-FFED-4121-850C-BE73392AB071}" type="slidenum">
              <a:rPr lang="en-AU" smtClean="0"/>
              <a:pPr/>
              <a:t>‹#›</a:t>
            </a:fld>
            <a:endParaRPr lang="en-AU"/>
          </a:p>
        </p:txBody>
      </p:sp>
    </p:spTree>
    <p:extLst>
      <p:ext uri="{BB962C8B-B14F-4D97-AF65-F5344CB8AC3E}">
        <p14:creationId xmlns:p14="http://schemas.microsoft.com/office/powerpoint/2010/main" xmlns="" val="109000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58EAAF0-FFED-4121-850C-BE73392AB071}" type="slidenum">
              <a:rPr lang="en-AU" smtClean="0"/>
              <a:pPr/>
              <a:t>1</a:t>
            </a:fld>
            <a:endParaRPr lang="en-AU"/>
          </a:p>
        </p:txBody>
      </p:sp>
    </p:spTree>
    <p:extLst>
      <p:ext uri="{BB962C8B-B14F-4D97-AF65-F5344CB8AC3E}">
        <p14:creationId xmlns:p14="http://schemas.microsoft.com/office/powerpoint/2010/main" xmlns="" val="3593523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58EAAF0-FFED-4121-850C-BE73392AB071}" type="slidenum">
              <a:rPr lang="en-AU" smtClean="0"/>
              <a:pPr/>
              <a:t>2</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58EAAF0-FFED-4121-850C-BE73392AB071}" type="slidenum">
              <a:rPr lang="en-AU" smtClean="0"/>
              <a:pPr/>
              <a:t>3</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Every year, 300,000 people in the Australia suffer back pain due to manual handling accidents. Damage to the spine, neck and back can lead to excruciating pain, temporary incapacity or permanent injury (The Work at Height Regulations 2005).</a:t>
            </a: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The relevant issues of this organization and its environment include ergonomic hazards such as poor posture, improperly adjusted workstations and chairs, awkward movements which are hazards that employees of the Heart Foundation experience in the workplace.</a:t>
            </a: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This was one challenge pointed out in a meeting conducted from the organizational secretary. The agenda stated how bad the organization is affected in competence when their employees experience ergonomic hazards and thus meant having to wait for their health to improve or otherwise train new employees.</a:t>
            </a: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Ergonomic hazards can be described as factors in an environment that may harm the musculoskeletal system and they are often as a result of how a space is designed. Therefore it is very important to plan ahead on how employees interact with their workplace (</a:t>
            </a:r>
            <a:r>
              <a:rPr lang="en-GB" sz="1200" kern="1200" dirty="0" err="1" smtClean="0">
                <a:solidFill>
                  <a:schemeClr val="tx1"/>
                </a:solidFill>
                <a:latin typeface="Verdana" pitchFamily="34" charset="0"/>
                <a:ea typeface="Verdana" pitchFamily="34" charset="0"/>
                <a:cs typeface="+mn-cs"/>
              </a:rPr>
              <a:t>SafetyLine</a:t>
            </a:r>
            <a:r>
              <a:rPr lang="en-GB" sz="1200" kern="1200" dirty="0" smtClean="0">
                <a:solidFill>
                  <a:schemeClr val="tx1"/>
                </a:solidFill>
                <a:latin typeface="Verdana" pitchFamily="34" charset="0"/>
                <a:ea typeface="Verdana" pitchFamily="34" charset="0"/>
                <a:cs typeface="+mn-cs"/>
              </a:rPr>
              <a:t>).</a:t>
            </a:r>
            <a:endParaRPr lang="en-US" dirty="0" smtClean="0">
              <a:latin typeface="Verdana" pitchFamily="34" charset="0"/>
              <a:ea typeface="Verdana" pitchFamily="34" charset="0"/>
            </a:endParaRPr>
          </a:p>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4</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5</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6</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7</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8</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158EAAF0-FFED-4121-850C-BE73392AB071}" type="slidenum">
              <a:rPr lang="en-AU" smtClean="0"/>
              <a:pPr/>
              <a:t>9</a:t>
            </a:fld>
            <a:endParaRPr lang="en-AU"/>
          </a:p>
        </p:txBody>
      </p:sp>
    </p:spTree>
    <p:extLst>
      <p:ext uri="{BB962C8B-B14F-4D97-AF65-F5344CB8AC3E}">
        <p14:creationId xmlns:p14="http://schemas.microsoft.com/office/powerpoint/2010/main" xmlns="" val="1800547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10</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11</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12</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Our firm has developed a plan that is aimed at analysing the issue and coming up with a solution that may be permanent for the organization.</a:t>
            </a:r>
            <a:endParaRPr lang="en-US" dirty="0" smtClean="0">
              <a:latin typeface="Verdana" pitchFamily="34" charset="0"/>
              <a:ea typeface="Verdana" pitchFamily="34" charset="0"/>
            </a:endParaRP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The process will begin with clearly identifying the specific problem and particular strategy (Health and Safety at Work 2006).</a:t>
            </a:r>
            <a:endParaRPr lang="en-US" dirty="0" smtClean="0">
              <a:latin typeface="Verdana" pitchFamily="34" charset="0"/>
              <a:ea typeface="Verdana" pitchFamily="34" charset="0"/>
            </a:endParaRP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Our strategy is coming up with ideas and solutions that will help avoid, eradicate and provide alternatives for ergonomic hazards due to manual handling.</a:t>
            </a:r>
            <a:endParaRPr lang="en-US" dirty="0" smtClean="0">
              <a:latin typeface="Verdana" pitchFamily="34" charset="0"/>
              <a:ea typeface="Verdana" pitchFamily="34" charset="0"/>
            </a:endParaRP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Interviews will be conducted especially with employees to determine the capabilities of each employee.</a:t>
            </a:r>
            <a:endParaRPr lang="en-US" dirty="0" smtClean="0">
              <a:latin typeface="Verdana" pitchFamily="34" charset="0"/>
              <a:ea typeface="Verdana" pitchFamily="34" charset="0"/>
            </a:endParaRP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The employers will also be interviewed on their level of knowledge concerning manual handling principles relating to ergonomic hazards</a:t>
            </a:r>
            <a:endParaRPr lang="en-US" dirty="0" smtClean="0">
              <a:latin typeface="Verdana" pitchFamily="34" charset="0"/>
              <a:ea typeface="Verdana" pitchFamily="34" charset="0"/>
            </a:endParaRPr>
          </a:p>
          <a:p>
            <a:pPr lvl="0">
              <a:buFont typeface="Wingdings" pitchFamily="2" charset="2"/>
              <a:buChar char="Ø"/>
            </a:pPr>
            <a:r>
              <a:rPr lang="en-GB" sz="1200" kern="1200" dirty="0" smtClean="0">
                <a:solidFill>
                  <a:schemeClr val="tx1"/>
                </a:solidFill>
                <a:latin typeface="Verdana" pitchFamily="34" charset="0"/>
                <a:ea typeface="Verdana" pitchFamily="34" charset="0"/>
                <a:cs typeface="+mn-cs"/>
              </a:rPr>
              <a:t>The information from these interviews will be recorded for reference.</a:t>
            </a:r>
            <a:endParaRPr lang="en-US" dirty="0" smtClean="0">
              <a:latin typeface="Verdana" pitchFamily="34" charset="0"/>
              <a:ea typeface="Verdana" pitchFamily="34" charset="0"/>
            </a:endParaRPr>
          </a:p>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13</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14</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15</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itchFamily="2" charset="2"/>
              <a:buChar char="Ø"/>
            </a:pPr>
            <a:r>
              <a:rPr lang="en-GB" sz="1200" kern="1200" dirty="0" smtClean="0">
                <a:solidFill>
                  <a:schemeClr val="tx1"/>
                </a:solidFill>
                <a:latin typeface="+mn-lt"/>
                <a:ea typeface="+mn-ea"/>
                <a:cs typeface="+mn-cs"/>
              </a:rPr>
              <a:t>According to (Mandelstam 2012), coming up with control measures will also be part of this process. All the stakeholders will be taken through the hierarchy of Control Measures which include:</a:t>
            </a:r>
            <a:endParaRPr lang="en-US" dirty="0" smtClean="0"/>
          </a:p>
          <a:p>
            <a:pPr lvl="0">
              <a:buFont typeface="Wingdings" pitchFamily="2" charset="2"/>
              <a:buChar char="ü"/>
            </a:pPr>
            <a:r>
              <a:rPr lang="en-GB" sz="1200" kern="1200" dirty="0" smtClean="0">
                <a:solidFill>
                  <a:schemeClr val="tx1"/>
                </a:solidFill>
                <a:latin typeface="+mn-lt"/>
                <a:ea typeface="+mn-ea"/>
                <a:cs typeface="+mn-cs"/>
              </a:rPr>
              <a:t>Level 1- Avoiding work at height.</a:t>
            </a:r>
            <a:endParaRPr lang="en-US" dirty="0" smtClean="0"/>
          </a:p>
          <a:p>
            <a:pPr lvl="0">
              <a:buFont typeface="Wingdings" pitchFamily="2" charset="2"/>
              <a:buChar char="ü"/>
            </a:pPr>
            <a:r>
              <a:rPr lang="en-GB" sz="1200" kern="1200" dirty="0" smtClean="0">
                <a:solidFill>
                  <a:schemeClr val="tx1"/>
                </a:solidFill>
                <a:latin typeface="+mn-lt"/>
                <a:ea typeface="+mn-ea"/>
                <a:cs typeface="+mn-cs"/>
              </a:rPr>
              <a:t>Level 2- Preventing falls in the workplace.</a:t>
            </a:r>
            <a:endParaRPr lang="en-US" dirty="0" smtClean="0"/>
          </a:p>
          <a:p>
            <a:pPr lvl="0">
              <a:buFont typeface="Wingdings" pitchFamily="2" charset="2"/>
              <a:buChar char="ü"/>
            </a:pPr>
            <a:r>
              <a:rPr lang="en-GB" sz="1200" kern="1200" dirty="0" smtClean="0">
                <a:solidFill>
                  <a:schemeClr val="tx1"/>
                </a:solidFill>
                <a:latin typeface="+mn-lt"/>
                <a:ea typeface="+mn-ea"/>
                <a:cs typeface="+mn-cs"/>
              </a:rPr>
              <a:t>Level 3- Preventing falls through general equipment.</a:t>
            </a:r>
            <a:endParaRPr lang="en-US" dirty="0" smtClean="0"/>
          </a:p>
          <a:p>
            <a:pPr lvl="0">
              <a:buFont typeface="Wingdings" pitchFamily="2" charset="2"/>
              <a:buChar char="ü"/>
            </a:pPr>
            <a:r>
              <a:rPr lang="en-GB" sz="1200" kern="1200" dirty="0" smtClean="0">
                <a:solidFill>
                  <a:schemeClr val="tx1"/>
                </a:solidFill>
                <a:latin typeface="+mn-lt"/>
                <a:ea typeface="+mn-ea"/>
                <a:cs typeface="+mn-cs"/>
              </a:rPr>
              <a:t>Level 4- Preventing falls through personal protective equipment</a:t>
            </a:r>
            <a:endParaRPr lang="en-US" dirty="0" smtClean="0"/>
          </a:p>
          <a:p>
            <a:pPr lvl="0">
              <a:buFont typeface="Wingdings" pitchFamily="2" charset="2"/>
              <a:buChar char="ü"/>
            </a:pPr>
            <a:r>
              <a:rPr lang="en-GB" sz="1200" kern="1200" dirty="0" smtClean="0">
                <a:solidFill>
                  <a:schemeClr val="tx1"/>
                </a:solidFill>
                <a:latin typeface="+mn-lt"/>
                <a:ea typeface="+mn-ea"/>
                <a:cs typeface="+mn-cs"/>
              </a:rPr>
              <a:t>Level 5- Reducing distance through general equipment.</a:t>
            </a:r>
            <a:endParaRPr lang="en-US" dirty="0" smtClean="0"/>
          </a:p>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16</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17</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18</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19</a:t>
            </a:fld>
            <a:endParaRPr lang="en-AU"/>
          </a:p>
        </p:txBody>
      </p:sp>
    </p:spTree>
    <p:extLst>
      <p:ext uri="{BB962C8B-B14F-4D97-AF65-F5344CB8AC3E}">
        <p14:creationId xmlns:p14="http://schemas.microsoft.com/office/powerpoint/2010/main" xmlns="" val="169532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latin typeface="Verdana" pitchFamily="34" charset="0"/>
              <a:ea typeface="Verdana" pitchFamily="34" charset="0"/>
            </a:endParaRPr>
          </a:p>
        </p:txBody>
      </p:sp>
      <p:sp>
        <p:nvSpPr>
          <p:cNvPr id="4" name="Slide Number Placeholder 3"/>
          <p:cNvSpPr>
            <a:spLocks noGrp="1"/>
          </p:cNvSpPr>
          <p:nvPr>
            <p:ph type="sldNum" sz="quarter" idx="5"/>
          </p:nvPr>
        </p:nvSpPr>
        <p:spPr/>
        <p:txBody>
          <a:bodyPr/>
          <a:lstStyle/>
          <a:p>
            <a:fld id="{158EAAF0-FFED-4121-850C-BE73392AB071}" type="slidenum">
              <a:rPr lang="en-AU" smtClean="0"/>
              <a:pPr/>
              <a:t>20</a:t>
            </a:fld>
            <a:endParaRPr lang="en-AU"/>
          </a:p>
        </p:txBody>
      </p:sp>
    </p:spTree>
    <p:extLst>
      <p:ext uri="{BB962C8B-B14F-4D97-AF65-F5344CB8AC3E}">
        <p14:creationId xmlns:p14="http://schemas.microsoft.com/office/powerpoint/2010/main" xmlns="" val="169532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1A6662E-FAF4-44BC-88B5-85A7CBFB6D30}" type="datetime1">
              <a:rPr lang="en-US" smtClean="0"/>
              <a:pPr/>
              <a:t>9/18/2021</a:t>
            </a:fld>
            <a:endParaRPr lang="en-US" dirty="0"/>
          </a:p>
        </p:txBody>
      </p:sp>
      <p:sp>
        <p:nvSpPr>
          <p:cNvPr id="19" name="Footer Placeholder 18"/>
          <p:cNvSpPr>
            <a:spLocks noGrp="1"/>
          </p:cNvSpPr>
          <p:nvPr>
            <p:ph type="ftr" sz="quarter" idx="11"/>
          </p:nvPr>
        </p:nvSpPr>
        <p:spPr/>
        <p:txBody>
          <a:bodyPr/>
          <a:lstStyle/>
          <a:p>
            <a:endParaRPr lang="en-US">
              <a:solidFill>
                <a:schemeClr val="tx1">
                  <a:alpha val="60000"/>
                </a:schemeClr>
              </a:solidFill>
            </a:endParaRPr>
          </a:p>
        </p:txBody>
      </p:sp>
      <p:sp>
        <p:nvSpPr>
          <p:cNvPr id="27" name="Slide Number Placeholder 26"/>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055F08A-1E71-4B2B-BB49-E743F2903911}" type="datetime1">
              <a:rPr lang="en-US" smtClean="0"/>
              <a:pPr/>
              <a:t>9/18/2021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417D9E-721A-44BB-8863-9873FE64DA75}" type="datetime1">
              <a:rPr lang="en-US" smtClean="0"/>
              <a:pPr/>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F31DA2F-80B8-49CF-99FB-5ABCA53A607A}" type="datetime1">
              <a:rPr lang="en-US" smtClean="0"/>
              <a:pPr/>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8852172-E6C9-4B6C-929A-A9DE3837BBF1}" type="datetime1">
              <a:rPr lang="en-US" smtClean="0"/>
              <a:pPr/>
              <a:t>9/18/2021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AB41CFF-90C9-47B3-9DA1-F2BF8D839F7E}" type="datetime1">
              <a:rPr lang="en-US" smtClean="0"/>
              <a:pPr/>
              <a:t>9/18/2021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048FA-06AB-4884-A69B-986B96E68A24}" type="datetime1">
              <a:rPr lang="en-US" smtClean="0"/>
              <a:pPr/>
              <a:t>9/18/2021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0DB7ABA-0172-4F9C-889D-567164F66BCD}" type="datetime1">
              <a:rPr lang="en-US" smtClean="0"/>
              <a:pPr/>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8AC6A5B-8AE7-4A41-B5A7-9ADC6686DC18}" type="datetime1">
              <a:rPr lang="en-US" smtClean="0"/>
              <a:pPr/>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73B850FF-6169-4056-8077-06FFA93A5366}"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C559632-1575-4E14-B53B-3DC3D5ED3947}" type="datetime1">
              <a:rPr lang="en-US" smtClean="0"/>
              <a:pPr/>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4A6868-2568-4CC9-B302-F37117B01A6E}" type="datetime1">
              <a:rPr lang="en-US" smtClean="0"/>
              <a:pPr/>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B850FF-6169-4056-8077-06FFA93A536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7E0CF6C-748E-4B7A-BC8B-3011EF78ED13}" type="datetime1">
              <a:rPr lang="en-US" smtClean="0"/>
              <a:pPr/>
              <a:t>9/18/2021</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solidFill>
                <a:schemeClr val="tx1">
                  <a:alpha val="60000"/>
                </a:schemeClr>
              </a:solidFill>
            </a:endParaRP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B850FF-6169-4056-8077-06FFA93A5366}" type="slidenum">
              <a:rPr lang="en-US" smtClean="0"/>
              <a:pPr/>
              <a:t>‹#›</a:t>
            </a:fld>
            <a:endParaRPr lang="en-US" dirty="0"/>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E27D43E4-DB60-4604-A8F3-8E24088DBAEA}"/>
              </a:ext>
            </a:extLst>
          </p:cNvPr>
          <p:cNvSpPr txBox="1"/>
          <p:nvPr/>
        </p:nvSpPr>
        <p:spPr>
          <a:xfrm>
            <a:off x="0" y="705386"/>
            <a:ext cx="12192000" cy="5185748"/>
          </a:xfrm>
          <a:prstGeom prst="rect">
            <a:avLst/>
          </a:prstGeom>
        </p:spPr>
        <p:txBody>
          <a:bodyPr vert="horz" lIns="91440" tIns="45720" rIns="91440" bIns="45720" rtlCol="0" anchor="b">
            <a:normAutofit/>
          </a:bodyPr>
          <a:lstStyle/>
          <a:p>
            <a:pPr algn="ctr">
              <a:spcBef>
                <a:spcPct val="0"/>
              </a:spcBef>
              <a:spcAft>
                <a:spcPts val="600"/>
              </a:spcAft>
            </a:pPr>
            <a:r>
              <a:rPr lang="en-AU" sz="4800" dirty="0" smtClean="0">
                <a:latin typeface="Verdana" pitchFamily="34" charset="0"/>
                <a:ea typeface="Verdana" pitchFamily="34" charset="0"/>
                <a:cs typeface="+mj-cs"/>
              </a:rPr>
              <a:t>CLIENT PROPOSAL ON ERGONOMIC HAZARDS DUE TO MANUAL HANDLING SUBMITTED TO THE HEART FOUNDATION BY DIVERSITY CONSULTING GROUP</a:t>
            </a:r>
            <a:endParaRPr lang="en-US" sz="4800" dirty="0">
              <a:latin typeface="Verdana" pitchFamily="34" charset="0"/>
              <a:ea typeface="Verdana" pitchFamily="34" charset="0"/>
              <a:cs typeface="+mj-cs"/>
            </a:endParaRPr>
          </a:p>
        </p:txBody>
      </p:sp>
    </p:spTree>
    <p:extLst>
      <p:ext uri="{BB962C8B-B14F-4D97-AF65-F5344CB8AC3E}">
        <p14:creationId xmlns:p14="http://schemas.microsoft.com/office/powerpoint/2010/main" xmlns="" val="336702972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Background</a:t>
            </a:r>
          </a:p>
        </p:txBody>
      </p:sp>
      <p:sp>
        <p:nvSpPr>
          <p:cNvPr id="5" name="TextBox 4"/>
          <p:cNvSpPr txBox="1"/>
          <p:nvPr/>
        </p:nvSpPr>
        <p:spPr>
          <a:xfrm>
            <a:off x="1124261" y="2022560"/>
            <a:ext cx="10343213" cy="5909310"/>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Our client is The Heart Foundation.</a:t>
            </a:r>
          </a:p>
          <a:p>
            <a:pPr lvl="0"/>
            <a:r>
              <a:rPr lang="en-GB" sz="2400" dirty="0" smtClean="0">
                <a:latin typeface="Verdana" pitchFamily="34" charset="0"/>
                <a:ea typeface="Verdana" pitchFamily="34" charset="0"/>
              </a:rPr>
              <a:t> </a:t>
            </a:r>
          </a:p>
          <a:p>
            <a:pPr lvl="0">
              <a:buFont typeface="Wingdings" pitchFamily="2" charset="2"/>
              <a:buChar char="Ø"/>
            </a:pPr>
            <a:r>
              <a:rPr lang="en-GB" sz="2400" dirty="0" smtClean="0">
                <a:latin typeface="Verdana" pitchFamily="34" charset="0"/>
                <a:ea typeface="Verdana" pitchFamily="34" charset="0"/>
              </a:rPr>
              <a:t>The Heart Foundation has been working to detect, prevent and improve heart disease for Australians for over 60 years</a:t>
            </a:r>
          </a:p>
          <a:p>
            <a:pPr lvl="0"/>
            <a:endParaRPr lang="en-GB"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Their Vision is to rid Australia of heart disease</a:t>
            </a:r>
          </a:p>
          <a:p>
            <a:endParaRPr lang="en-US"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Their Mission is to improve the heart health of Australians in reducing heart disease and also improve the quality of life of Australians</a:t>
            </a:r>
          </a:p>
          <a:p>
            <a:pPr marL="0" lvl="1"/>
            <a:endParaRPr lang="en-US" sz="2400" dirty="0" smtClean="0">
              <a:latin typeface="Verdana" pitchFamily="34" charset="0"/>
              <a:ea typeface="Verdana" pitchFamily="34" charset="0"/>
            </a:endParaRPr>
          </a:p>
          <a:p>
            <a:pPr>
              <a:buFont typeface="Wingdings" pitchFamily="2" charset="2"/>
              <a:buChar char="ü"/>
            </a:pPr>
            <a:endParaRPr lang="en-US" sz="2400" dirty="0" smtClean="0">
              <a:latin typeface="Verdana" pitchFamily="34" charset="0"/>
              <a:ea typeface="Verdana" pitchFamily="34" charset="0"/>
            </a:endParaRPr>
          </a:p>
          <a:p>
            <a:pPr lvl="0">
              <a:buFont typeface="Wingdings" pitchFamily="2" charset="2"/>
              <a:buChar char="v"/>
            </a:pPr>
            <a:endParaRPr lang="en-GB" sz="2400" dirty="0" smtClean="0">
              <a:latin typeface="Verdana" pitchFamily="34" charset="0"/>
              <a:ea typeface="Verdana" pitchFamily="34" charset="0"/>
            </a:endParaRPr>
          </a:p>
          <a:p>
            <a:pPr lvl="0">
              <a:buFont typeface="Wingdings" pitchFamily="2" charset="2"/>
              <a:buChar char="v"/>
            </a:pPr>
            <a:endParaRPr lang="en-GB" sz="2400" dirty="0" smtClean="0">
              <a:latin typeface="Verdana" pitchFamily="34" charset="0"/>
              <a:ea typeface="Verdana" pitchFamily="34" charset="0"/>
            </a:endParaRPr>
          </a:p>
          <a:p>
            <a:pPr lvl="0">
              <a:buFont typeface="Wingdings" pitchFamily="2" charset="2"/>
              <a:buChar char="v"/>
            </a:pPr>
            <a:endParaRPr lang="en-US" sz="2400" dirty="0" smtClean="0">
              <a:latin typeface="Verdana" pitchFamily="34" charset="0"/>
              <a:ea typeface="Verdana" pitchFamily="34" charset="0"/>
            </a:endParaRPr>
          </a:p>
          <a:p>
            <a:endParaRPr lang="en-US" dirty="0"/>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Background</a:t>
            </a:r>
          </a:p>
        </p:txBody>
      </p:sp>
      <p:sp>
        <p:nvSpPr>
          <p:cNvPr id="5" name="TextBox 4"/>
          <p:cNvSpPr txBox="1"/>
          <p:nvPr/>
        </p:nvSpPr>
        <p:spPr>
          <a:xfrm>
            <a:off x="1109271" y="2203553"/>
            <a:ext cx="10343213" cy="2585323"/>
          </a:xfrm>
          <a:prstGeom prst="rect">
            <a:avLst/>
          </a:prstGeom>
          <a:noFill/>
        </p:spPr>
        <p:txBody>
          <a:bodyPr wrap="square" rtlCol="0">
            <a:spAutoFit/>
          </a:bodyPr>
          <a:lstStyle/>
          <a:p>
            <a:pPr marL="0" lvl="1">
              <a:buFont typeface="Wingdings" pitchFamily="2" charset="2"/>
              <a:buChar char="ü"/>
            </a:pPr>
            <a:r>
              <a:rPr lang="en-GB" sz="2400" dirty="0" smtClean="0">
                <a:latin typeface="Verdana" pitchFamily="34" charset="0"/>
                <a:ea typeface="Verdana" pitchFamily="34" charset="0"/>
              </a:rPr>
              <a:t>Their Purpose is to lead the fight against heart disease in Australia and save Australians</a:t>
            </a:r>
          </a:p>
          <a:p>
            <a:pPr marL="0" lvl="1"/>
            <a:endParaRPr lang="en-GB" sz="2400" dirty="0" smtClean="0">
              <a:latin typeface="Verdana" pitchFamily="34" charset="0"/>
              <a:ea typeface="Verdana" pitchFamily="34" charset="0"/>
            </a:endParaRPr>
          </a:p>
          <a:p>
            <a:pPr marL="0" lvl="1">
              <a:buFont typeface="Wingdings" pitchFamily="2" charset="2"/>
              <a:buChar char="ü"/>
            </a:pPr>
            <a:r>
              <a:rPr lang="en-GB" sz="2400" dirty="0" smtClean="0">
                <a:latin typeface="Verdana" pitchFamily="34" charset="0"/>
                <a:ea typeface="Verdana" pitchFamily="34" charset="0"/>
              </a:rPr>
              <a:t>Their Values include: Being strong together, making a difference, changing the future, building connections and acting with integrity</a:t>
            </a:r>
            <a:endParaRPr lang="en-US" sz="2400" dirty="0" smtClean="0">
              <a:latin typeface="Verdana" pitchFamily="34" charset="0"/>
              <a:ea typeface="Verdana" pitchFamily="34" charset="0"/>
            </a:endParaRPr>
          </a:p>
          <a:p>
            <a:endParaRPr lang="en-US" dirty="0"/>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Background</a:t>
            </a:r>
          </a:p>
        </p:txBody>
      </p:sp>
      <p:sp>
        <p:nvSpPr>
          <p:cNvPr id="5" name="TextBox 4"/>
          <p:cNvSpPr txBox="1"/>
          <p:nvPr/>
        </p:nvSpPr>
        <p:spPr>
          <a:xfrm>
            <a:off x="1139252" y="1768838"/>
            <a:ext cx="10343213" cy="4524315"/>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WHS Act Section 19 states that it is a must for a person conducting a business or undertaking (PCBU) to eliminate risks associated with hazardous manual tasks (Hazardous Manual Tasks 2019).</a:t>
            </a:r>
          </a:p>
          <a:p>
            <a:pPr lvl="0">
              <a:buFont typeface="Wingdings" pitchFamily="2" charset="2"/>
              <a:buChar char="Ø"/>
            </a:pPr>
            <a:endParaRPr lang="en-GB"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The main organizational problem that we are trying to solve is the issue of ergonomic hazards due to manual handling.</a:t>
            </a:r>
          </a:p>
          <a:p>
            <a:pPr>
              <a:buFont typeface="Wingdings" pitchFamily="2" charset="2"/>
              <a:buChar char="Ø"/>
            </a:pPr>
            <a:endParaRPr lang="en-GB"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 One in three accidents at work is caused by manual handling (Management of Health and Safety 2001). </a:t>
            </a:r>
            <a:endParaRPr lang="en-US" sz="2400" dirty="0" smtClean="0">
              <a:latin typeface="Verdana" pitchFamily="34" charset="0"/>
              <a:ea typeface="Verdana" pitchFamily="34" charset="0"/>
            </a:endParaRPr>
          </a:p>
          <a:p>
            <a:pPr lvl="0">
              <a:buFont typeface="Wingdings" pitchFamily="2" charset="2"/>
              <a:buChar char="Ø"/>
            </a:pPr>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Our Objectives</a:t>
            </a:r>
          </a:p>
        </p:txBody>
      </p:sp>
      <p:sp>
        <p:nvSpPr>
          <p:cNvPr id="5" name="TextBox 4"/>
          <p:cNvSpPr txBox="1"/>
          <p:nvPr/>
        </p:nvSpPr>
        <p:spPr>
          <a:xfrm>
            <a:off x="1154242" y="1978700"/>
            <a:ext cx="10343213" cy="3046988"/>
          </a:xfrm>
          <a:prstGeom prst="rect">
            <a:avLst/>
          </a:prstGeom>
          <a:noFill/>
        </p:spPr>
        <p:txBody>
          <a:bodyPr wrap="square" rtlCol="0">
            <a:spAutoFit/>
          </a:bodyPr>
          <a:lstStyle/>
          <a:p>
            <a:pPr marL="457200" lvl="0" indent="-457200">
              <a:lnSpc>
                <a:spcPct val="150000"/>
              </a:lnSpc>
              <a:buFont typeface="+mj-lt"/>
              <a:buAutoNum type="arabicPeriod"/>
            </a:pPr>
            <a:r>
              <a:rPr lang="en-GB" sz="2400" dirty="0" smtClean="0">
                <a:latin typeface="Verdana" pitchFamily="34" charset="0"/>
                <a:ea typeface="Verdana" pitchFamily="34" charset="0"/>
              </a:rPr>
              <a:t>To reduce the cases of ergonomic hazards due to manual handling, if not completely eradicate the issue.</a:t>
            </a:r>
            <a:endParaRPr lang="en-US" sz="2400" dirty="0" smtClean="0">
              <a:latin typeface="Verdana" pitchFamily="34" charset="0"/>
              <a:ea typeface="Verdana" pitchFamily="34" charset="0"/>
            </a:endParaRPr>
          </a:p>
          <a:p>
            <a:pPr marL="457200" lvl="0" indent="-457200">
              <a:lnSpc>
                <a:spcPct val="150000"/>
              </a:lnSpc>
              <a:buFont typeface="+mj-lt"/>
              <a:buAutoNum type="arabicPeriod"/>
            </a:pPr>
            <a:r>
              <a:rPr lang="en-GB" sz="2400" dirty="0" smtClean="0">
                <a:latin typeface="Verdana" pitchFamily="34" charset="0"/>
                <a:ea typeface="Verdana" pitchFamily="34" charset="0"/>
              </a:rPr>
              <a:t>Develop principles of manual handling that will guide both the employees of the organization and the relevant supervisors.</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Our Scope</a:t>
            </a:r>
          </a:p>
        </p:txBody>
      </p:sp>
      <p:sp>
        <p:nvSpPr>
          <p:cNvPr id="5" name="TextBox 4"/>
          <p:cNvSpPr txBox="1"/>
          <p:nvPr/>
        </p:nvSpPr>
        <p:spPr>
          <a:xfrm>
            <a:off x="1139252" y="1813808"/>
            <a:ext cx="10343213" cy="4524315"/>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The scope of this proposal is to determine the best techniques for tackling ergonomic hazards due to manual handling in the organization to prevent injuries and also to ensure reliable and efficient services for the welfare of the firm.</a:t>
            </a:r>
          </a:p>
          <a:p>
            <a:pPr lvl="0"/>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The people involved in the organization include: Owners, managers, directors, supervisors and employees that mainly do the manual handling.</a:t>
            </a:r>
          </a:p>
          <a:p>
            <a:pPr lvl="0"/>
            <a:endParaRPr lang="en-US"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The key stakeholders include: The government, the owners, pharmaceutical firms, insurance companies and employees and patients</a:t>
            </a: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Constraints</a:t>
            </a:r>
          </a:p>
        </p:txBody>
      </p:sp>
      <p:sp>
        <p:nvSpPr>
          <p:cNvPr id="5" name="TextBox 4"/>
          <p:cNvSpPr txBox="1"/>
          <p:nvPr/>
        </p:nvSpPr>
        <p:spPr>
          <a:xfrm>
            <a:off x="1154242" y="1828799"/>
            <a:ext cx="10343213" cy="4524315"/>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Time: Most of the day the organization is busy handling patients and dealing with health issues of the community.</a:t>
            </a:r>
          </a:p>
          <a:p>
            <a:pPr lvl="0"/>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Getting employees and the organizational management to source information is quite a challenge since we have to wait long hours just to find a time that they are free.</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People: The people interviewed provide unclear information and sometimes do not speak up at all due to lack of interest or time constraints.</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Assumptions</a:t>
            </a:r>
          </a:p>
        </p:txBody>
      </p:sp>
      <p:sp>
        <p:nvSpPr>
          <p:cNvPr id="5" name="TextBox 4"/>
          <p:cNvSpPr txBox="1"/>
          <p:nvPr/>
        </p:nvSpPr>
        <p:spPr>
          <a:xfrm>
            <a:off x="1124262" y="2158582"/>
            <a:ext cx="10343213" cy="2677656"/>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Our assumption is that ergonomic hazards due to manual handling will be completely eliminated.</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Furthermore, we assume that the operations will be automated where possible to avoid exposing the employees to health problems.</a:t>
            </a:r>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1164921" y="335824"/>
            <a:ext cx="9025982" cy="793511"/>
          </a:xfrm>
          <a:prstGeom prst="rect">
            <a:avLst/>
          </a:prstGeom>
        </p:spPr>
        <p:txBody>
          <a:bodyPr vert="horz" lIns="91440" tIns="45720" rIns="91440" bIns="45720" rtlCol="0" anchor="b">
            <a:normAutofit lnSpcReduction="10000"/>
          </a:bodyPr>
          <a:lstStyle/>
          <a:p>
            <a:pPr algn="ctr">
              <a:spcBef>
                <a:spcPct val="0"/>
              </a:spcBef>
              <a:spcAft>
                <a:spcPts val="600"/>
              </a:spcAft>
            </a:pPr>
            <a:r>
              <a:rPr lang="en-US" sz="4800" dirty="0">
                <a:solidFill>
                  <a:schemeClr val="accent1"/>
                </a:solidFill>
                <a:latin typeface="Verdana" pitchFamily="34" charset="0"/>
                <a:ea typeface="Verdana" pitchFamily="34" charset="0"/>
                <a:cs typeface="+mj-cs"/>
              </a:rPr>
              <a:t>Timeframe</a:t>
            </a:r>
          </a:p>
        </p:txBody>
      </p:sp>
      <p:graphicFrame>
        <p:nvGraphicFramePr>
          <p:cNvPr id="2" name="Table 1">
            <a:extLst>
              <a:ext uri="{FF2B5EF4-FFF2-40B4-BE49-F238E27FC236}">
                <a16:creationId xmlns:a16="http://schemas.microsoft.com/office/drawing/2014/main" xmlns="" id="{98033C56-58D2-4DD8-A482-CFD23F0B327B}"/>
              </a:ext>
            </a:extLst>
          </p:cNvPr>
          <p:cNvGraphicFramePr>
            <a:graphicFrameLocks noGrp="1"/>
          </p:cNvGraphicFramePr>
          <p:nvPr>
            <p:extLst>
              <p:ext uri="{D42A27DB-BD31-4B8C-83A1-F6EECF244321}">
                <p14:modId xmlns:p14="http://schemas.microsoft.com/office/powerpoint/2010/main" xmlns="" val="909834667"/>
              </p:ext>
            </p:extLst>
          </p:nvPr>
        </p:nvGraphicFramePr>
        <p:xfrm>
          <a:off x="1352811" y="1154241"/>
          <a:ext cx="9874821" cy="5131008"/>
        </p:xfrm>
        <a:graphic>
          <a:graphicData uri="http://schemas.openxmlformats.org/drawingml/2006/table">
            <a:tbl>
              <a:tblPr firstRow="1" firstCol="1" bandRow="1">
                <a:tableStyleId>{5C22544A-7EE6-4342-B048-85BDC9FD1C3A}</a:tableStyleId>
              </a:tblPr>
              <a:tblGrid>
                <a:gridCol w="1645447">
                  <a:extLst>
                    <a:ext uri="{9D8B030D-6E8A-4147-A177-3AD203B41FA5}">
                      <a16:colId xmlns:a16="http://schemas.microsoft.com/office/drawing/2014/main" xmlns="" val="837826607"/>
                    </a:ext>
                  </a:extLst>
                </a:gridCol>
                <a:gridCol w="1645447">
                  <a:extLst>
                    <a:ext uri="{9D8B030D-6E8A-4147-A177-3AD203B41FA5}">
                      <a16:colId xmlns:a16="http://schemas.microsoft.com/office/drawing/2014/main" xmlns="" val="3644099692"/>
                    </a:ext>
                  </a:extLst>
                </a:gridCol>
                <a:gridCol w="1645447">
                  <a:extLst>
                    <a:ext uri="{9D8B030D-6E8A-4147-A177-3AD203B41FA5}">
                      <a16:colId xmlns:a16="http://schemas.microsoft.com/office/drawing/2014/main" xmlns="" val="1014414327"/>
                    </a:ext>
                  </a:extLst>
                </a:gridCol>
                <a:gridCol w="1645447">
                  <a:extLst>
                    <a:ext uri="{9D8B030D-6E8A-4147-A177-3AD203B41FA5}">
                      <a16:colId xmlns:a16="http://schemas.microsoft.com/office/drawing/2014/main" xmlns="" val="2240230528"/>
                    </a:ext>
                  </a:extLst>
                </a:gridCol>
                <a:gridCol w="1822703">
                  <a:extLst>
                    <a:ext uri="{9D8B030D-6E8A-4147-A177-3AD203B41FA5}">
                      <a16:colId xmlns:a16="http://schemas.microsoft.com/office/drawing/2014/main" xmlns="" val="3154480025"/>
                    </a:ext>
                  </a:extLst>
                </a:gridCol>
                <a:gridCol w="1470330">
                  <a:extLst>
                    <a:ext uri="{9D8B030D-6E8A-4147-A177-3AD203B41FA5}">
                      <a16:colId xmlns:a16="http://schemas.microsoft.com/office/drawing/2014/main" xmlns="" val="1767551871"/>
                    </a:ext>
                  </a:extLst>
                </a:gridCol>
              </a:tblGrid>
              <a:tr h="315670">
                <a:tc>
                  <a:txBody>
                    <a:bodyPr/>
                    <a:lstStyle/>
                    <a:p>
                      <a:pPr algn="just">
                        <a:lnSpc>
                          <a:spcPct val="150000"/>
                        </a:lnSpc>
                        <a:spcAft>
                          <a:spcPts val="1000"/>
                        </a:spcAft>
                      </a:pPr>
                      <a:r>
                        <a:rPr lang="en-GB" sz="1400" dirty="0">
                          <a:solidFill>
                            <a:schemeClr val="bg1"/>
                          </a:solidFill>
                          <a:effectLst/>
                        </a:rPr>
                        <a:t>ROLE</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400" dirty="0">
                          <a:solidFill>
                            <a:schemeClr val="bg1"/>
                          </a:solidFill>
                          <a:effectLst/>
                        </a:rPr>
                        <a:t>WEEK1</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400" dirty="0">
                          <a:solidFill>
                            <a:schemeClr val="bg1"/>
                          </a:solidFill>
                          <a:effectLst/>
                        </a:rPr>
                        <a:t>WEEK2</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400" dirty="0">
                          <a:solidFill>
                            <a:schemeClr val="bg1"/>
                          </a:solidFill>
                          <a:effectLst/>
                        </a:rPr>
                        <a:t>WEEK3</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400" dirty="0">
                          <a:solidFill>
                            <a:schemeClr val="bg1"/>
                          </a:solidFill>
                          <a:effectLst/>
                        </a:rPr>
                        <a:t>WEEK4</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400" dirty="0">
                          <a:solidFill>
                            <a:schemeClr val="bg1"/>
                          </a:solidFill>
                          <a:effectLst/>
                        </a:rPr>
                        <a:t>WEEK5</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extLst>
                  <a:ext uri="{0D108BD9-81ED-4DB2-BD59-A6C34878D82A}">
                    <a16:rowId xmlns:a16="http://schemas.microsoft.com/office/drawing/2014/main" xmlns="" val="3207520016"/>
                  </a:ext>
                </a:extLst>
              </a:tr>
              <a:tr h="1019690">
                <a:tc>
                  <a:txBody>
                    <a:bodyPr/>
                    <a:lstStyle/>
                    <a:p>
                      <a:pPr algn="just">
                        <a:lnSpc>
                          <a:spcPct val="150000"/>
                        </a:lnSpc>
                        <a:spcAft>
                          <a:spcPts val="1000"/>
                        </a:spcAft>
                      </a:pPr>
                      <a:r>
                        <a:rPr lang="en-GB" sz="1400" dirty="0">
                          <a:solidFill>
                            <a:schemeClr val="bg1"/>
                          </a:solidFill>
                          <a:effectLst/>
                        </a:rPr>
                        <a:t>Identification of problem and strategy</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solidFill>
                      <a:schemeClr val="accent2"/>
                    </a:solidFill>
                  </a:tcPr>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extLst>
                  <a:ext uri="{0D108BD9-81ED-4DB2-BD59-A6C34878D82A}">
                    <a16:rowId xmlns:a16="http://schemas.microsoft.com/office/drawing/2014/main" xmlns="" val="189567785"/>
                  </a:ext>
                </a:extLst>
              </a:tr>
              <a:tr h="1723708">
                <a:tc>
                  <a:txBody>
                    <a:bodyPr/>
                    <a:lstStyle/>
                    <a:p>
                      <a:pPr algn="just">
                        <a:lnSpc>
                          <a:spcPct val="150000"/>
                        </a:lnSpc>
                        <a:spcAft>
                          <a:spcPts val="1000"/>
                        </a:spcAft>
                      </a:pPr>
                      <a:r>
                        <a:rPr lang="en-GB" sz="1400" dirty="0">
                          <a:solidFill>
                            <a:schemeClr val="bg1"/>
                          </a:solidFill>
                          <a:effectLst/>
                        </a:rPr>
                        <a:t>Acquiring information for review and management</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solidFill>
                      <a:schemeClr val="accent2"/>
                    </a:solidFill>
                  </a:tcPr>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extLst>
                  <a:ext uri="{0D108BD9-81ED-4DB2-BD59-A6C34878D82A}">
                    <a16:rowId xmlns:a16="http://schemas.microsoft.com/office/drawing/2014/main" xmlns="" val="4017965744"/>
                  </a:ext>
                </a:extLst>
              </a:tr>
              <a:tr h="695872">
                <a:tc>
                  <a:txBody>
                    <a:bodyPr/>
                    <a:lstStyle/>
                    <a:p>
                      <a:pPr algn="just">
                        <a:lnSpc>
                          <a:spcPct val="150000"/>
                        </a:lnSpc>
                        <a:spcAft>
                          <a:spcPts val="1000"/>
                        </a:spcAft>
                      </a:pPr>
                      <a:r>
                        <a:rPr lang="en-GB" sz="1400" dirty="0">
                          <a:solidFill>
                            <a:schemeClr val="bg1"/>
                          </a:solidFill>
                          <a:effectLst/>
                        </a:rPr>
                        <a:t>Interviews</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solidFill>
                      <a:schemeClr val="accent2"/>
                    </a:solidFill>
                  </a:tcPr>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solidFill>
                      <a:schemeClr val="accent2"/>
                    </a:solidFill>
                  </a:tcPr>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extLst>
                  <a:ext uri="{0D108BD9-81ED-4DB2-BD59-A6C34878D82A}">
                    <a16:rowId xmlns:a16="http://schemas.microsoft.com/office/drawing/2014/main" xmlns="" val="714805463"/>
                  </a:ext>
                </a:extLst>
              </a:tr>
              <a:tr h="1371698">
                <a:tc>
                  <a:txBody>
                    <a:bodyPr/>
                    <a:lstStyle/>
                    <a:p>
                      <a:pPr algn="just">
                        <a:lnSpc>
                          <a:spcPct val="150000"/>
                        </a:lnSpc>
                        <a:spcAft>
                          <a:spcPts val="1000"/>
                        </a:spcAft>
                      </a:pPr>
                      <a:r>
                        <a:rPr lang="en-GB" sz="1400" dirty="0">
                          <a:solidFill>
                            <a:schemeClr val="bg1"/>
                          </a:solidFill>
                          <a:effectLst/>
                        </a:rPr>
                        <a:t>Data organisation, review and presentation </a:t>
                      </a:r>
                      <a:endParaRPr lang="en-AU" sz="1400" dirty="0">
                        <a:solidFill>
                          <a:schemeClr val="bg1"/>
                        </a:solidFill>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a:effectLst/>
                        </a:rPr>
                        <a:t> </a:t>
                      </a:r>
                      <a:endParaRPr lang="en-AU" sz="110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tc>
                <a:tc>
                  <a:txBody>
                    <a:bodyPr/>
                    <a:lstStyle/>
                    <a:p>
                      <a:pPr algn="just">
                        <a:lnSpc>
                          <a:spcPct val="150000"/>
                        </a:lnSpc>
                        <a:spcAft>
                          <a:spcPts val="1000"/>
                        </a:spcAft>
                      </a:pPr>
                      <a:r>
                        <a:rPr lang="en-GB" sz="1200" dirty="0">
                          <a:effectLst/>
                        </a:rPr>
                        <a:t> </a:t>
                      </a:r>
                      <a:endParaRPr lang="en-AU" sz="1100" dirty="0">
                        <a:effectLst/>
                        <a:latin typeface="Calibri" panose="020F0502020204030204" pitchFamily="34" charset="0"/>
                        <a:ea typeface="Calibri" panose="020F0502020204030204" pitchFamily="34" charset="0"/>
                        <a:cs typeface="SimSun" panose="02010600030101010101" pitchFamily="2" charset="-122"/>
                      </a:endParaRPr>
                    </a:p>
                  </a:txBody>
                  <a:tcPr marL="68580" marR="68580" marT="0" marB="0">
                    <a:solidFill>
                      <a:schemeClr val="accent2"/>
                    </a:solidFill>
                  </a:tcPr>
                </a:tc>
                <a:extLst>
                  <a:ext uri="{0D108BD9-81ED-4DB2-BD59-A6C34878D82A}">
                    <a16:rowId xmlns:a16="http://schemas.microsoft.com/office/drawing/2014/main" xmlns="" val="525890253"/>
                  </a:ext>
                </a:extLst>
              </a:tr>
            </a:tbl>
          </a:graphicData>
        </a:graphic>
      </p:graphicFrame>
    </p:spTree>
    <p:extLst>
      <p:ext uri="{BB962C8B-B14F-4D97-AF65-F5344CB8AC3E}">
        <p14:creationId xmlns:p14="http://schemas.microsoft.com/office/powerpoint/2010/main" xmlns="" val="361787006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wind"/>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Client Reporting</a:t>
            </a:r>
          </a:p>
        </p:txBody>
      </p:sp>
      <p:sp>
        <p:nvSpPr>
          <p:cNvPr id="5" name="TextBox 4"/>
          <p:cNvSpPr txBox="1"/>
          <p:nvPr/>
        </p:nvSpPr>
        <p:spPr>
          <a:xfrm>
            <a:off x="1154242" y="1828799"/>
            <a:ext cx="10343213" cy="4524315"/>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The client’s secretary will receive the final client consulting report.</a:t>
            </a:r>
          </a:p>
          <a:p>
            <a:pPr lvl="0"/>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This is necessary for them to approve the information and query any information that’s not clear before submitting it to the owners.</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There will be a draft report before the final report. The report will be presented in form of a meeting with the panel on the client side.</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Consulting Team</a:t>
            </a:r>
          </a:p>
        </p:txBody>
      </p:sp>
      <p:sp>
        <p:nvSpPr>
          <p:cNvPr id="5" name="TextBox 4"/>
          <p:cNvSpPr txBox="1"/>
          <p:nvPr/>
        </p:nvSpPr>
        <p:spPr>
          <a:xfrm>
            <a:off x="1154242" y="1828799"/>
            <a:ext cx="10343213" cy="3416320"/>
          </a:xfrm>
          <a:prstGeom prst="rect">
            <a:avLst/>
          </a:prstGeom>
          <a:noFill/>
        </p:spPr>
        <p:txBody>
          <a:bodyPr wrap="square" rtlCol="0">
            <a:spAutoFit/>
          </a:bodyPr>
          <a:lstStyle/>
          <a:p>
            <a:pPr>
              <a:buFont typeface="Wingdings" pitchFamily="2" charset="2"/>
              <a:buChar char="Ø"/>
            </a:pPr>
            <a:r>
              <a:rPr lang="en-GB" sz="2400" dirty="0" smtClean="0">
                <a:latin typeface="Verdana" pitchFamily="34" charset="0"/>
                <a:ea typeface="Verdana" pitchFamily="34" charset="0"/>
              </a:rPr>
              <a:t>Diversity Consulting Group is a Healthcare Consulting firm</a:t>
            </a:r>
          </a:p>
          <a:p>
            <a:pPr>
              <a:buFont typeface="Wingdings" pitchFamily="2" charset="2"/>
              <a:buChar char="Ø"/>
            </a:pPr>
            <a:endParaRPr lang="en-US" sz="2400" dirty="0" smtClean="0">
              <a:latin typeface="Verdana" pitchFamily="34" charset="0"/>
              <a:ea typeface="Verdana" pitchFamily="34" charset="0"/>
            </a:endParaRPr>
          </a:p>
          <a:p>
            <a:r>
              <a:rPr lang="en-GB" sz="2400" dirty="0" smtClean="0">
                <a:latin typeface="Verdana" pitchFamily="34" charset="0"/>
                <a:ea typeface="Verdana" pitchFamily="34" charset="0"/>
              </a:rPr>
              <a:t>At Diversity Consulting Group, our consultants are from diverse cultures and are uniquely qualified with years of experience to support various client organizations. Our consultants have experience in tackling different kinds of challenges and possess the ability to solve tough problems.</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Our Members</a:t>
            </a:r>
          </a:p>
        </p:txBody>
      </p:sp>
      <p:sp>
        <p:nvSpPr>
          <p:cNvPr id="5" name="TextBox 4"/>
          <p:cNvSpPr txBox="1"/>
          <p:nvPr/>
        </p:nvSpPr>
        <p:spPr>
          <a:xfrm>
            <a:off x="1184222" y="1469035"/>
            <a:ext cx="10343213" cy="5632311"/>
          </a:xfrm>
          <a:prstGeom prst="rect">
            <a:avLst/>
          </a:prstGeom>
          <a:noFill/>
        </p:spPr>
        <p:txBody>
          <a:bodyPr wrap="square" rtlCol="0">
            <a:spAutoFit/>
          </a:bodyPr>
          <a:lstStyle/>
          <a:p>
            <a:pPr marL="457200" indent="-457200">
              <a:buFont typeface="+mj-lt"/>
              <a:buAutoNum type="arabicParenR"/>
            </a:pPr>
            <a:r>
              <a:rPr lang="en-GB" sz="2400" dirty="0" err="1" smtClean="0">
                <a:latin typeface="Verdana" pitchFamily="34" charset="0"/>
                <a:ea typeface="Verdana" pitchFamily="34" charset="0"/>
              </a:rPr>
              <a:t>Iyi</a:t>
            </a:r>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Togun</a:t>
            </a:r>
            <a:r>
              <a:rPr lang="en-GB" sz="2400" dirty="0" smtClean="0">
                <a:latin typeface="Verdana" pitchFamily="34" charset="0"/>
                <a:ea typeface="Verdana" pitchFamily="34" charset="0"/>
              </a:rPr>
              <a:t> – </a:t>
            </a:r>
            <a:r>
              <a:rPr lang="en-GB" sz="2400" b="1" u="sng" dirty="0" smtClean="0">
                <a:latin typeface="Verdana" pitchFamily="34" charset="0"/>
                <a:ea typeface="Verdana" pitchFamily="34" charset="0"/>
              </a:rPr>
              <a:t>President</a:t>
            </a:r>
            <a:endParaRPr lang="en-GB" sz="2400" dirty="0" smtClean="0">
              <a:latin typeface="Verdana" pitchFamily="34" charset="0"/>
              <a:ea typeface="Verdana" pitchFamily="34" charset="0"/>
            </a:endParaRPr>
          </a:p>
          <a:p>
            <a:pPr marL="457200" indent="-457200"/>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Iyi’s</a:t>
            </a:r>
            <a:r>
              <a:rPr lang="en-GB" sz="2400" dirty="0" smtClean="0">
                <a:latin typeface="Verdana" pitchFamily="34" charset="0"/>
                <a:ea typeface="Verdana" pitchFamily="34" charset="0"/>
              </a:rPr>
              <a:t> background is in Computer Engineering and Information Technology and has experience working as a lecturer and a Computer Engineer. </a:t>
            </a:r>
            <a:r>
              <a:rPr lang="en-GB" sz="2400" dirty="0" err="1" smtClean="0">
                <a:latin typeface="Verdana" pitchFamily="34" charset="0"/>
                <a:ea typeface="Verdana" pitchFamily="34" charset="0"/>
              </a:rPr>
              <a:t>Iyi</a:t>
            </a:r>
            <a:r>
              <a:rPr lang="en-GB" sz="2400" dirty="0" smtClean="0">
                <a:latin typeface="Verdana" pitchFamily="34" charset="0"/>
                <a:ea typeface="Verdana" pitchFamily="34" charset="0"/>
              </a:rPr>
              <a:t> has a </a:t>
            </a:r>
            <a:r>
              <a:rPr lang="en-GB" sz="2400" dirty="0" err="1" smtClean="0">
                <a:latin typeface="Verdana" pitchFamily="34" charset="0"/>
                <a:ea typeface="Verdana" pitchFamily="34" charset="0"/>
              </a:rPr>
              <a:t>B.Sc</a:t>
            </a:r>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Hons</a:t>
            </a:r>
            <a:r>
              <a:rPr lang="en-GB" sz="2400" dirty="0" smtClean="0">
                <a:latin typeface="Verdana" pitchFamily="34" charset="0"/>
                <a:ea typeface="Verdana" pitchFamily="34" charset="0"/>
              </a:rPr>
              <a:t>) degree in Computer Engineering, </a:t>
            </a:r>
            <a:r>
              <a:rPr lang="en-GB" sz="2400" dirty="0" smtClean="0">
                <a:latin typeface="Verdana" pitchFamily="34" charset="0"/>
                <a:ea typeface="Verdana" pitchFamily="34" charset="0"/>
              </a:rPr>
              <a:t>an </a:t>
            </a:r>
            <a:r>
              <a:rPr lang="en-GB" sz="2400" dirty="0" err="1" smtClean="0">
                <a:latin typeface="Verdana" pitchFamily="34" charset="0"/>
                <a:ea typeface="Verdana" pitchFamily="34" charset="0"/>
              </a:rPr>
              <a:t>M.Sc</a:t>
            </a:r>
            <a:r>
              <a:rPr lang="en-GB" sz="2400" dirty="0" smtClean="0">
                <a:latin typeface="Verdana" pitchFamily="34" charset="0"/>
                <a:ea typeface="Verdana" pitchFamily="34" charset="0"/>
              </a:rPr>
              <a:t> in Information Technology and a Masters in Business Administration (MBA).</a:t>
            </a:r>
          </a:p>
          <a:p>
            <a:pPr marL="457200" indent="-457200">
              <a:buFont typeface="+mj-lt"/>
              <a:buAutoNum type="arabicPeriod"/>
            </a:pPr>
            <a:endParaRPr lang="en-GB" sz="2400" dirty="0" smtClean="0">
              <a:latin typeface="Verdana" pitchFamily="34" charset="0"/>
              <a:ea typeface="Verdana" pitchFamily="34" charset="0"/>
            </a:endParaRPr>
          </a:p>
          <a:p>
            <a:pPr marL="457200" lvl="0" indent="-457200">
              <a:buAutoNum type="arabicPeriod" startAt="2"/>
            </a:pPr>
            <a:r>
              <a:rPr lang="en-GB" sz="2400" dirty="0" err="1" smtClean="0">
                <a:latin typeface="Verdana" pitchFamily="34" charset="0"/>
                <a:ea typeface="Verdana" pitchFamily="34" charset="0"/>
              </a:rPr>
              <a:t>Vimbai</a:t>
            </a:r>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Hakutangwi</a:t>
            </a:r>
            <a:r>
              <a:rPr lang="en-GB" sz="2400" dirty="0" smtClean="0">
                <a:latin typeface="Verdana" pitchFamily="34" charset="0"/>
                <a:ea typeface="Verdana" pitchFamily="34" charset="0"/>
              </a:rPr>
              <a:t> – </a:t>
            </a:r>
            <a:r>
              <a:rPr lang="en-GB" sz="2400" b="1" u="sng" dirty="0" smtClean="0">
                <a:latin typeface="Verdana" pitchFamily="34" charset="0"/>
                <a:ea typeface="Verdana" pitchFamily="34" charset="0"/>
              </a:rPr>
              <a:t>Senior Associate</a:t>
            </a:r>
            <a:r>
              <a:rPr lang="en-GB" sz="2400" u="sng" dirty="0" smtClean="0">
                <a:latin typeface="Verdana" pitchFamily="34" charset="0"/>
                <a:ea typeface="Verdana" pitchFamily="34" charset="0"/>
              </a:rPr>
              <a:t> </a:t>
            </a:r>
          </a:p>
          <a:p>
            <a:pPr marL="457200" lvl="0" indent="-457200"/>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Vimbai’s</a:t>
            </a:r>
            <a:r>
              <a:rPr lang="en-GB" sz="2400" dirty="0" smtClean="0">
                <a:latin typeface="Verdana" pitchFamily="34" charset="0"/>
                <a:ea typeface="Verdana" pitchFamily="34" charset="0"/>
              </a:rPr>
              <a:t> background is in Hospitality and Tourism and has  experience working in hospitality management. </a:t>
            </a:r>
            <a:r>
              <a:rPr lang="en-GB" sz="2400" dirty="0" err="1" smtClean="0">
                <a:latin typeface="Verdana" pitchFamily="34" charset="0"/>
                <a:ea typeface="Verdana" pitchFamily="34" charset="0"/>
              </a:rPr>
              <a:t>Vimbai</a:t>
            </a:r>
            <a:r>
              <a:rPr lang="en-GB" sz="2400" dirty="0" smtClean="0">
                <a:latin typeface="Verdana" pitchFamily="34" charset="0"/>
                <a:ea typeface="Verdana" pitchFamily="34" charset="0"/>
              </a:rPr>
              <a:t> has a  </a:t>
            </a:r>
            <a:r>
              <a:rPr lang="en-GB" sz="2400" dirty="0" err="1" smtClean="0">
                <a:latin typeface="Verdana" pitchFamily="34" charset="0"/>
                <a:ea typeface="Verdana" pitchFamily="34" charset="0"/>
              </a:rPr>
              <a:t>B.Sc</a:t>
            </a:r>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Hons</a:t>
            </a:r>
            <a:r>
              <a:rPr lang="en-GB" sz="2400" dirty="0" smtClean="0">
                <a:latin typeface="Verdana" pitchFamily="34" charset="0"/>
                <a:ea typeface="Verdana" pitchFamily="34" charset="0"/>
              </a:rPr>
              <a:t>) degree in Hospitality and Tourism and a Masters in Business </a:t>
            </a:r>
            <a:r>
              <a:rPr lang="en-GB" sz="2400" dirty="0" smtClean="0">
                <a:latin typeface="Verdana" pitchFamily="34" charset="0"/>
                <a:ea typeface="Verdana" pitchFamily="34" charset="0"/>
              </a:rPr>
              <a:t>Administration (MBA).</a:t>
            </a:r>
            <a:endParaRPr lang="en-US" sz="2400" dirty="0" smtClean="0">
              <a:latin typeface="Verdana" pitchFamily="34" charset="0"/>
              <a:ea typeface="Verdana" pitchFamily="34" charset="0"/>
            </a:endParaRPr>
          </a:p>
          <a:p>
            <a:pPr marL="457200" indent="-457200"/>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Our Members</a:t>
            </a:r>
          </a:p>
        </p:txBody>
      </p:sp>
      <p:sp>
        <p:nvSpPr>
          <p:cNvPr id="5" name="TextBox 4"/>
          <p:cNvSpPr txBox="1"/>
          <p:nvPr/>
        </p:nvSpPr>
        <p:spPr>
          <a:xfrm>
            <a:off x="1184222" y="1469035"/>
            <a:ext cx="10343213" cy="6001643"/>
          </a:xfrm>
          <a:prstGeom prst="rect">
            <a:avLst/>
          </a:prstGeom>
          <a:noFill/>
        </p:spPr>
        <p:txBody>
          <a:bodyPr wrap="square" rtlCol="0">
            <a:spAutoFit/>
          </a:bodyPr>
          <a:lstStyle/>
          <a:p>
            <a:pPr marL="457200" lvl="0" indent="-457200"/>
            <a:r>
              <a:rPr lang="en-GB" sz="2400" dirty="0" smtClean="0">
                <a:latin typeface="Verdana" pitchFamily="34" charset="0"/>
                <a:ea typeface="Verdana" pitchFamily="34" charset="0"/>
              </a:rPr>
              <a:t>3)	</a:t>
            </a:r>
            <a:r>
              <a:rPr lang="en-GB" sz="2400" dirty="0" err="1" smtClean="0">
                <a:latin typeface="Verdana" pitchFamily="34" charset="0"/>
                <a:ea typeface="Verdana" pitchFamily="34" charset="0"/>
              </a:rPr>
              <a:t>Thien</a:t>
            </a:r>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Quang</a:t>
            </a:r>
            <a:r>
              <a:rPr lang="en-GB" sz="2400" dirty="0" smtClean="0">
                <a:latin typeface="Verdana" pitchFamily="34" charset="0"/>
                <a:ea typeface="Verdana" pitchFamily="34" charset="0"/>
              </a:rPr>
              <a:t> Tran(Paul) - </a:t>
            </a:r>
            <a:r>
              <a:rPr lang="en-GB" sz="2400" b="1" u="sng" dirty="0" smtClean="0">
                <a:latin typeface="Verdana" pitchFamily="34" charset="0"/>
                <a:ea typeface="Verdana" pitchFamily="34" charset="0"/>
              </a:rPr>
              <a:t>Associate</a:t>
            </a:r>
            <a:endParaRPr lang="en-US" sz="2400" u="sng" dirty="0" smtClean="0">
              <a:latin typeface="Verdana" pitchFamily="34" charset="0"/>
              <a:ea typeface="Verdana" pitchFamily="34" charset="0"/>
            </a:endParaRPr>
          </a:p>
          <a:p>
            <a:pPr marL="457200" indent="-457200"/>
            <a:r>
              <a:rPr lang="en-GB" sz="2400" dirty="0" smtClean="0">
                <a:latin typeface="Verdana" pitchFamily="34" charset="0"/>
                <a:ea typeface="Verdana" pitchFamily="34" charset="0"/>
              </a:rPr>
              <a:t>     Paul’s background is in Business Administration and has experience working as a management consultant in a management organization. Paul has a </a:t>
            </a:r>
            <a:r>
              <a:rPr lang="en-GB" sz="2400" dirty="0" err="1" smtClean="0">
                <a:latin typeface="Verdana" pitchFamily="34" charset="0"/>
                <a:ea typeface="Verdana" pitchFamily="34" charset="0"/>
              </a:rPr>
              <a:t>B.Sc</a:t>
            </a:r>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Hons</a:t>
            </a:r>
            <a:r>
              <a:rPr lang="en-GB" sz="2400" dirty="0" smtClean="0">
                <a:latin typeface="Verdana" pitchFamily="34" charset="0"/>
                <a:ea typeface="Verdana" pitchFamily="34" charset="0"/>
              </a:rPr>
              <a:t>) in Business Administration and a Masters in Business Administration (MBA).</a:t>
            </a:r>
            <a:endParaRPr lang="en-US" sz="2400" dirty="0" smtClean="0">
              <a:latin typeface="Verdana" pitchFamily="34" charset="0"/>
              <a:ea typeface="Verdana" pitchFamily="34" charset="0"/>
            </a:endParaRPr>
          </a:p>
          <a:p>
            <a:pPr marL="457200" indent="-457200">
              <a:buFont typeface="+mj-lt"/>
              <a:buAutoNum type="arabicParenR"/>
            </a:pPr>
            <a:endParaRPr lang="en-GB" sz="2400" dirty="0" smtClean="0">
              <a:latin typeface="Verdana" pitchFamily="34" charset="0"/>
              <a:ea typeface="Verdana" pitchFamily="34" charset="0"/>
            </a:endParaRPr>
          </a:p>
          <a:p>
            <a:pPr marL="457200" lvl="0" indent="-457200"/>
            <a:r>
              <a:rPr lang="en-GB" sz="2400" dirty="0" smtClean="0">
                <a:latin typeface="Verdana" pitchFamily="34" charset="0"/>
                <a:ea typeface="Verdana" pitchFamily="34" charset="0"/>
              </a:rPr>
              <a:t>4)	</a:t>
            </a:r>
            <a:r>
              <a:rPr lang="en-GB" sz="2400" dirty="0" err="1" smtClean="0">
                <a:latin typeface="Verdana" pitchFamily="34" charset="0"/>
                <a:ea typeface="Verdana" pitchFamily="34" charset="0"/>
              </a:rPr>
              <a:t>Balveer</a:t>
            </a:r>
            <a:r>
              <a:rPr lang="en-GB" sz="2400" dirty="0" smtClean="0">
                <a:latin typeface="Verdana" pitchFamily="34" charset="0"/>
                <a:ea typeface="Verdana" pitchFamily="34" charset="0"/>
              </a:rPr>
              <a:t> Singh </a:t>
            </a:r>
            <a:r>
              <a:rPr lang="en-GB" sz="2400" dirty="0" err="1" smtClean="0">
                <a:latin typeface="Verdana" pitchFamily="34" charset="0"/>
                <a:ea typeface="Verdana" pitchFamily="34" charset="0"/>
              </a:rPr>
              <a:t>Chaudhary</a:t>
            </a:r>
            <a:r>
              <a:rPr lang="en-GB" sz="2400" dirty="0" smtClean="0">
                <a:latin typeface="Verdana" pitchFamily="34" charset="0"/>
                <a:ea typeface="Verdana" pitchFamily="34" charset="0"/>
              </a:rPr>
              <a:t> - </a:t>
            </a:r>
            <a:r>
              <a:rPr lang="en-GB" sz="2400" b="1" u="sng" dirty="0" smtClean="0">
                <a:latin typeface="Verdana" pitchFamily="34" charset="0"/>
                <a:ea typeface="Verdana" pitchFamily="34" charset="0"/>
              </a:rPr>
              <a:t>Associate</a:t>
            </a:r>
            <a:endParaRPr lang="en-US" sz="2400" u="sng" dirty="0" smtClean="0">
              <a:latin typeface="Verdana" pitchFamily="34" charset="0"/>
              <a:ea typeface="Verdana" pitchFamily="34" charset="0"/>
            </a:endParaRPr>
          </a:p>
          <a:p>
            <a:pPr marL="457200" indent="-457200"/>
            <a:r>
              <a:rPr lang="en-GB" sz="2400" dirty="0" smtClean="0">
                <a:latin typeface="Verdana" pitchFamily="34" charset="0"/>
                <a:ea typeface="Verdana" pitchFamily="34" charset="0"/>
              </a:rPr>
              <a:t>	</a:t>
            </a:r>
            <a:r>
              <a:rPr lang="en-GB" sz="2400" dirty="0" err="1" smtClean="0">
                <a:latin typeface="Verdana" pitchFamily="34" charset="0"/>
                <a:ea typeface="Verdana" pitchFamily="34" charset="0"/>
              </a:rPr>
              <a:t>Balveer’s</a:t>
            </a:r>
            <a:r>
              <a:rPr lang="en-GB" sz="2400" dirty="0" smtClean="0">
                <a:latin typeface="Verdana" pitchFamily="34" charset="0"/>
                <a:ea typeface="Verdana" pitchFamily="34" charset="0"/>
              </a:rPr>
              <a:t> background is in Journalism and Mass Communication and has experience working as an event manager. </a:t>
            </a:r>
            <a:r>
              <a:rPr lang="en-GB" sz="2400" dirty="0" err="1" smtClean="0">
                <a:latin typeface="Verdana" pitchFamily="34" charset="0"/>
                <a:ea typeface="Verdana" pitchFamily="34" charset="0"/>
              </a:rPr>
              <a:t>Balveer</a:t>
            </a:r>
            <a:r>
              <a:rPr lang="en-GB" sz="2400" dirty="0" smtClean="0">
                <a:latin typeface="Verdana" pitchFamily="34" charset="0"/>
                <a:ea typeface="Verdana" pitchFamily="34" charset="0"/>
              </a:rPr>
              <a:t> has a Bachelor in Journalism and Mass Communication and a Masters in Business Administration (MBA).</a:t>
            </a:r>
            <a:endParaRPr lang="en-US" sz="2400" dirty="0" smtClean="0">
              <a:latin typeface="Verdana" pitchFamily="34" charset="0"/>
              <a:ea typeface="Verdana" pitchFamily="34" charset="0"/>
            </a:endParaRPr>
          </a:p>
          <a:p>
            <a:pPr marL="457200" indent="-457200"/>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554635"/>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Price and Sample Size</a:t>
            </a:r>
            <a:endParaRPr lang="en-AU" sz="19200" dirty="0" smtClean="0">
              <a:solidFill>
                <a:schemeClr val="accent1"/>
              </a:solidFill>
              <a:latin typeface="Verdana" pitchFamily="34" charset="0"/>
              <a:ea typeface="Verdana" pitchFamily="34" charset="0"/>
              <a:cs typeface="+mj-cs"/>
            </a:endParaRPr>
          </a:p>
        </p:txBody>
      </p:sp>
      <p:sp>
        <p:nvSpPr>
          <p:cNvPr id="5" name="TextBox 4"/>
          <p:cNvSpPr txBox="1"/>
          <p:nvPr/>
        </p:nvSpPr>
        <p:spPr>
          <a:xfrm>
            <a:off x="1124261" y="2333685"/>
            <a:ext cx="10343213" cy="3416320"/>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Our Consultants charge an hourly rate of $500 as Consulting fee</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Our target group is about 100 employees working at The Heart Foundation, Newcastle office branch with Deborah Moore as the Senior Coordinator and Head of the office branch</a:t>
            </a:r>
            <a:endParaRPr lang="en-GB" sz="2400" dirty="0" smtClean="0">
              <a:latin typeface="Verdana" pitchFamily="34" charset="0"/>
              <a:ea typeface="Verdana" pitchFamily="34" charset="0"/>
            </a:endParaRPr>
          </a:p>
          <a:p>
            <a:pPr lvl="0">
              <a:buFont typeface="Wingdings" pitchFamily="2" charset="2"/>
              <a:buChar char="Ø"/>
            </a:pP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554635"/>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Strategic Solutions</a:t>
            </a:r>
          </a:p>
        </p:txBody>
      </p:sp>
      <p:sp>
        <p:nvSpPr>
          <p:cNvPr id="5" name="TextBox 4"/>
          <p:cNvSpPr txBox="1"/>
          <p:nvPr/>
        </p:nvSpPr>
        <p:spPr>
          <a:xfrm>
            <a:off x="1124261" y="2333685"/>
            <a:ext cx="10343213" cy="4524315"/>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The employees will be offered questionnaires to test their knowledge on principles of ergonomic hazards. From their answers, we will then guide them on those principles in written form to bring them a step closer to the final solution.</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Having knowledge on the principles is a good way to operate equipment and handle manual tasks in a correct manner and thus injuries are avoided (Material Handling Industry of America 2011).</a:t>
            </a:r>
          </a:p>
          <a:p>
            <a:pPr lvl="0">
              <a:buFont typeface="Wingdings" pitchFamily="2" charset="2"/>
              <a:buChar char="Ø"/>
            </a:pP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Strategic Solutions</a:t>
            </a:r>
          </a:p>
        </p:txBody>
      </p:sp>
      <p:sp>
        <p:nvSpPr>
          <p:cNvPr id="5" name="TextBox 4"/>
          <p:cNvSpPr txBox="1"/>
          <p:nvPr/>
        </p:nvSpPr>
        <p:spPr>
          <a:xfrm>
            <a:off x="1184222" y="1274163"/>
            <a:ext cx="10343213" cy="6001643"/>
          </a:xfrm>
          <a:prstGeom prst="rect">
            <a:avLst/>
          </a:prstGeom>
          <a:noFill/>
        </p:spPr>
        <p:txBody>
          <a:bodyPr wrap="square" rtlCol="0">
            <a:spAutoFit/>
          </a:bodyPr>
          <a:lstStyle/>
          <a:p>
            <a:pPr lvl="0">
              <a:buFont typeface="Wingdings" pitchFamily="2" charset="2"/>
              <a:buChar char="Ø"/>
            </a:pPr>
            <a:endParaRPr lang="en-GB"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The next step is coming up with suggestions to automate factors in the workplace that may harm the musculoskeletal system of employees. Also, movable trolleys are utilized to transport heavy equipment around the organization (Cheung 2007). </a:t>
            </a:r>
            <a:endParaRPr lang="en-US" sz="2400" dirty="0" smtClean="0">
              <a:latin typeface="Verdana" pitchFamily="34" charset="0"/>
              <a:ea typeface="Verdana" pitchFamily="34" charset="0"/>
            </a:endParaRPr>
          </a:p>
          <a:p>
            <a:pPr lvl="0">
              <a:buFont typeface="Wingdings" pitchFamily="2" charset="2"/>
              <a:buChar char="Ø"/>
            </a:pPr>
            <a:endParaRPr lang="en-GB"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Once </a:t>
            </a:r>
            <a:r>
              <a:rPr lang="en-GB" sz="2400" dirty="0" smtClean="0">
                <a:latin typeface="Verdana" pitchFamily="34" charset="0"/>
                <a:ea typeface="Verdana" pitchFamily="34" charset="0"/>
              </a:rPr>
              <a:t>the data is written down, it is organized into information and the time frame is planned according to the number of activities.</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The analysis will take 5 weeks to complete and record all information and once this is completed, a draft and final reports will be written in a report style.</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398454"/>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Conclusion</a:t>
            </a:r>
          </a:p>
        </p:txBody>
      </p:sp>
      <p:sp>
        <p:nvSpPr>
          <p:cNvPr id="5" name="TextBox 4"/>
          <p:cNvSpPr txBox="1"/>
          <p:nvPr/>
        </p:nvSpPr>
        <p:spPr>
          <a:xfrm>
            <a:off x="1214203" y="1484025"/>
            <a:ext cx="10343213" cy="4893647"/>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The whole process of data collection, analysis and report writing will take 5 weeks. </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The data report will include all stakeholders in a meeting organized by the organization’s management.</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The meeting will help the organization in general to apply all the suggestions in the report in order avoid manual handling problems.</a:t>
            </a:r>
          </a:p>
          <a:p>
            <a:pPr lvl="0">
              <a:buFont typeface="Wingdings" pitchFamily="2" charset="2"/>
              <a:buChar char="Ø"/>
            </a:pPr>
            <a:endParaRPr lang="en-US" sz="2400" dirty="0" smtClean="0">
              <a:latin typeface="Verdana" pitchFamily="34" charset="0"/>
              <a:ea typeface="Verdana" pitchFamily="34" charset="0"/>
            </a:endParaRPr>
          </a:p>
          <a:p>
            <a:pPr>
              <a:buFont typeface="Wingdings" pitchFamily="2" charset="2"/>
              <a:buChar char="Ø"/>
            </a:pPr>
            <a:r>
              <a:rPr lang="en-GB" sz="2400" dirty="0" smtClean="0">
                <a:latin typeface="Verdana" pitchFamily="34" charset="0"/>
                <a:ea typeface="Verdana" pitchFamily="34" charset="0"/>
              </a:rPr>
              <a:t>This will also enhance the organization’s performance in terms of services to its patients and other dependents</a:t>
            </a:r>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293523"/>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References</a:t>
            </a:r>
          </a:p>
        </p:txBody>
      </p:sp>
      <p:sp>
        <p:nvSpPr>
          <p:cNvPr id="5" name="TextBox 4"/>
          <p:cNvSpPr txBox="1"/>
          <p:nvPr/>
        </p:nvSpPr>
        <p:spPr>
          <a:xfrm>
            <a:off x="1169232" y="1334123"/>
            <a:ext cx="10343213" cy="6370975"/>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Mandelstam, M. (2012). Manual handling in health and social care: An A-Z of law and practice. London: Jessica Kingsley</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Material Handling Industry of America, (2011). Publications &amp; resources: 2011 progress in material handling</a:t>
            </a:r>
          </a:p>
          <a:p>
            <a:pPr lvl="0">
              <a:buFont typeface="Wingdings" pitchFamily="2" charset="2"/>
              <a:buChar char="Ø"/>
            </a:pPr>
            <a:r>
              <a:rPr lang="en-GB" sz="2400" dirty="0" smtClean="0">
                <a:latin typeface="Verdana" pitchFamily="34" charset="0"/>
                <a:ea typeface="Verdana" pitchFamily="34" charset="0"/>
              </a:rPr>
              <a:t> </a:t>
            </a: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Cheung, </a:t>
            </a:r>
            <a:r>
              <a:rPr lang="en-GB" sz="2400" dirty="0" err="1" smtClean="0">
                <a:latin typeface="Verdana" pitchFamily="34" charset="0"/>
                <a:ea typeface="Verdana" pitchFamily="34" charset="0"/>
              </a:rPr>
              <a:t>Zin</a:t>
            </a:r>
            <a:r>
              <a:rPr lang="en-GB" sz="2400" dirty="0" smtClean="0">
                <a:latin typeface="Verdana" pitchFamily="34" charset="0"/>
                <a:ea typeface="Verdana" pitchFamily="34" charset="0"/>
              </a:rPr>
              <a:t>, Rick </a:t>
            </a:r>
            <a:r>
              <a:rPr lang="en-GB" sz="2400" dirty="0" err="1" smtClean="0">
                <a:latin typeface="Verdana" pitchFamily="34" charset="0"/>
                <a:ea typeface="Verdana" pitchFamily="34" charset="0"/>
              </a:rPr>
              <a:t>Hight</a:t>
            </a:r>
            <a:r>
              <a:rPr lang="en-GB" sz="2400" dirty="0" smtClean="0">
                <a:latin typeface="Verdana" pitchFamily="34" charset="0"/>
                <a:ea typeface="Verdana" pitchFamily="34" charset="0"/>
              </a:rPr>
              <a:t>, Ken Jackson, </a:t>
            </a:r>
            <a:r>
              <a:rPr lang="en-GB" sz="2400" dirty="0" err="1" smtClean="0">
                <a:latin typeface="Verdana" pitchFamily="34" charset="0"/>
                <a:ea typeface="Verdana" pitchFamily="34" charset="0"/>
              </a:rPr>
              <a:t>Jitan</a:t>
            </a:r>
            <a:r>
              <a:rPr lang="en-GB" sz="2400" dirty="0" smtClean="0">
                <a:latin typeface="Verdana" pitchFamily="34" charset="0"/>
                <a:ea typeface="Verdana" pitchFamily="34" charset="0"/>
              </a:rPr>
              <a:t> Patel, and Fran Wagner, (2007). Ergonomic Guidelines for Manual Material Handling DHHS Publication </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Health and Safety at Work etc. Act 1974, reprinted with corrections 2006, The Stationary Office.</a:t>
            </a:r>
            <a:endParaRPr lang="en-US" sz="2400" dirty="0" smtClean="0">
              <a:latin typeface="Verdana" pitchFamily="34" charset="0"/>
              <a:ea typeface="Verdana" pitchFamily="34" charset="0"/>
            </a:endParaRPr>
          </a:p>
          <a:p>
            <a:pPr lvl="0"/>
            <a:r>
              <a:rPr lang="en-GB" sz="2400" dirty="0" smtClean="0">
                <a:latin typeface="Verdana" pitchFamily="34" charset="0"/>
                <a:ea typeface="Verdana" pitchFamily="34" charset="0"/>
              </a:rPr>
              <a:t>Management of Health and Safety at Work Regulations 1999, Approved Code of Practice and Guidance L21, 2nd </a:t>
            </a:r>
            <a:r>
              <a:rPr lang="en-GB" sz="2400" dirty="0" err="1" smtClean="0">
                <a:latin typeface="Verdana" pitchFamily="34" charset="0"/>
                <a:ea typeface="Verdana" pitchFamily="34" charset="0"/>
              </a:rPr>
              <a:t>edn</a:t>
            </a:r>
            <a:r>
              <a:rPr lang="en-GB" sz="2400" dirty="0" smtClean="0">
                <a:latin typeface="Verdana" pitchFamily="34" charset="0"/>
                <a:ea typeface="Verdana" pitchFamily="34" charset="0"/>
              </a:rPr>
              <a:t> , HSE Books( 2001 ).</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293523"/>
            <a:ext cx="12192000" cy="995631"/>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References</a:t>
            </a:r>
          </a:p>
        </p:txBody>
      </p:sp>
      <p:sp>
        <p:nvSpPr>
          <p:cNvPr id="5" name="TextBox 4"/>
          <p:cNvSpPr txBox="1"/>
          <p:nvPr/>
        </p:nvSpPr>
        <p:spPr>
          <a:xfrm>
            <a:off x="1169232" y="1334123"/>
            <a:ext cx="10343213" cy="5632311"/>
          </a:xfrm>
          <a:prstGeom prst="rect">
            <a:avLst/>
          </a:prstGeom>
          <a:noFill/>
        </p:spPr>
        <p:txBody>
          <a:bodyPr wrap="square" rtlCol="0">
            <a:spAutoFit/>
          </a:bodyPr>
          <a:lstStyle/>
          <a:p>
            <a:pPr lvl="0">
              <a:buFont typeface="Wingdings" pitchFamily="2" charset="2"/>
              <a:buChar char="Ø"/>
            </a:pPr>
            <a:r>
              <a:rPr lang="en-GB" sz="2400" dirty="0" smtClean="0">
                <a:latin typeface="Verdana" pitchFamily="34" charset="0"/>
                <a:ea typeface="Verdana" pitchFamily="34" charset="0"/>
              </a:rPr>
              <a:t>The Work at Height Regulations (2005), Statutory Instrument 2005 No. 735, TSO.</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smtClean="0">
                <a:latin typeface="Verdana" pitchFamily="34" charset="0"/>
                <a:ea typeface="Verdana" pitchFamily="34" charset="0"/>
              </a:rPr>
              <a:t>Hazardous Manual Tasks 2019. Code of Practice: Hazardous Manual Tasks. </a:t>
            </a:r>
            <a:r>
              <a:rPr lang="en-GB" sz="2400" i="1" dirty="0" smtClean="0">
                <a:latin typeface="Verdana" pitchFamily="34" charset="0"/>
                <a:ea typeface="Verdana" pitchFamily="34" charset="0"/>
              </a:rPr>
              <a:t>NSW Government</a:t>
            </a:r>
            <a:r>
              <a:rPr lang="en-GB" sz="2400" dirty="0" smtClean="0">
                <a:latin typeface="Verdana" pitchFamily="34" charset="0"/>
                <a:ea typeface="Verdana" pitchFamily="34" charset="0"/>
              </a:rPr>
              <a:t>. Retrieved 16 August 2021 from: http://www.safework.nsw.gov.au/_data/assets/pdf_file/0020/50078/Hazardous-manual-tasks-cop.pdf</a:t>
            </a:r>
          </a:p>
          <a:p>
            <a:pPr lvl="0">
              <a:buFont typeface="Wingdings" pitchFamily="2" charset="2"/>
              <a:buChar char="Ø"/>
            </a:pPr>
            <a:endParaRPr lang="en-US" sz="2400" dirty="0" smtClean="0">
              <a:latin typeface="Verdana" pitchFamily="34" charset="0"/>
              <a:ea typeface="Verdana" pitchFamily="34" charset="0"/>
            </a:endParaRPr>
          </a:p>
          <a:p>
            <a:pPr lvl="0">
              <a:buFont typeface="Wingdings" pitchFamily="2" charset="2"/>
              <a:buChar char="Ø"/>
            </a:pPr>
            <a:r>
              <a:rPr lang="en-GB" sz="2400" dirty="0" err="1" smtClean="0">
                <a:latin typeface="Verdana" pitchFamily="34" charset="0"/>
                <a:ea typeface="Verdana" pitchFamily="34" charset="0"/>
              </a:rPr>
              <a:t>SafetyLine</a:t>
            </a:r>
            <a:r>
              <a:rPr lang="en-GB" sz="2400" dirty="0" smtClean="0">
                <a:latin typeface="Verdana" pitchFamily="34" charset="0"/>
                <a:ea typeface="Verdana" pitchFamily="34" charset="0"/>
              </a:rPr>
              <a:t> 2021. Workplace Hazards Series: Ergonomic Hazards. </a:t>
            </a:r>
            <a:r>
              <a:rPr lang="en-GB" sz="2400" i="1" dirty="0" err="1" smtClean="0">
                <a:latin typeface="Verdana" pitchFamily="34" charset="0"/>
                <a:ea typeface="Verdana" pitchFamily="34" charset="0"/>
              </a:rPr>
              <a:t>SafetyLine</a:t>
            </a:r>
            <a:r>
              <a:rPr lang="en-GB" sz="2400" dirty="0" smtClean="0">
                <a:latin typeface="Verdana" pitchFamily="34" charset="0"/>
                <a:ea typeface="Verdana" pitchFamily="34" charset="0"/>
              </a:rPr>
              <a:t>. Retrieved 16 August 2021 from: http://www.safetylineloneworker.com/blog/workplace-hazards-series-ergonomics</a:t>
            </a:r>
            <a:endParaRPr lang="en-US" sz="2400" dirty="0" smtClean="0">
              <a:latin typeface="Verdana" pitchFamily="34" charset="0"/>
              <a:ea typeface="Verdana" pitchFamily="34" charset="0"/>
            </a:endParaRPr>
          </a:p>
          <a:p>
            <a:pPr lvl="0"/>
            <a:endParaRPr lang="en-US" sz="2400" dirty="0" smtClean="0">
              <a:latin typeface="Verdana" pitchFamily="34" charset="0"/>
              <a:ea typeface="Verdana" pitchFamily="34" charset="0"/>
            </a:endParaRPr>
          </a:p>
          <a:p>
            <a:pPr>
              <a:buFont typeface="Wingdings" pitchFamily="2" charset="2"/>
              <a:buChar char="Ø"/>
            </a:pPr>
            <a:endParaRPr lang="en-US" sz="2400" dirty="0">
              <a:latin typeface="Verdana" pitchFamily="34" charset="0"/>
              <a:ea typeface="Verdana" pitchFamily="34" charset="0"/>
            </a:endParaRP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E27D43E4-DB60-4604-A8F3-8E24088DBAEA}"/>
              </a:ext>
            </a:extLst>
          </p:cNvPr>
          <p:cNvSpPr txBox="1"/>
          <p:nvPr/>
        </p:nvSpPr>
        <p:spPr>
          <a:xfrm>
            <a:off x="0" y="1394085"/>
            <a:ext cx="12192000" cy="2413417"/>
          </a:xfrm>
          <a:prstGeom prst="rect">
            <a:avLst/>
          </a:prstGeom>
        </p:spPr>
        <p:txBody>
          <a:bodyPr vert="horz" lIns="91440" tIns="45720" rIns="91440" bIns="45720" rtlCol="0" anchor="b">
            <a:normAutofit fontScale="25000" lnSpcReduction="20000"/>
          </a:bodyPr>
          <a:lstStyle/>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4800" dirty="0" smtClean="0">
              <a:solidFill>
                <a:schemeClr val="accent1"/>
              </a:solidFill>
              <a:latin typeface="+mj-lt"/>
              <a:ea typeface="+mj-ea"/>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Thank you!</a:t>
            </a:r>
          </a:p>
          <a:p>
            <a:pPr algn="ctr">
              <a:spcBef>
                <a:spcPct val="0"/>
              </a:spcBef>
              <a:spcAft>
                <a:spcPts val="600"/>
              </a:spcAft>
            </a:pPr>
            <a:endParaRPr lang="en-AU" sz="19200" dirty="0" smtClean="0">
              <a:solidFill>
                <a:schemeClr val="accent1"/>
              </a:solidFill>
              <a:latin typeface="Verdana" pitchFamily="34" charset="0"/>
              <a:ea typeface="Verdana" pitchFamily="34" charset="0"/>
              <a:cs typeface="+mj-cs"/>
            </a:endParaRPr>
          </a:p>
          <a:p>
            <a:pPr algn="ctr">
              <a:spcBef>
                <a:spcPct val="0"/>
              </a:spcBef>
              <a:spcAft>
                <a:spcPts val="600"/>
              </a:spcAft>
            </a:pPr>
            <a:r>
              <a:rPr lang="en-AU" sz="19200" dirty="0" smtClean="0">
                <a:solidFill>
                  <a:schemeClr val="accent1"/>
                </a:solidFill>
                <a:latin typeface="Verdana" pitchFamily="34" charset="0"/>
                <a:ea typeface="Verdana" pitchFamily="34" charset="0"/>
                <a:cs typeface="+mj-cs"/>
              </a:rPr>
              <a:t>Client Question and Feedback Time</a:t>
            </a:r>
          </a:p>
        </p:txBody>
      </p:sp>
    </p:spTree>
    <p:extLst>
      <p:ext uri="{BB962C8B-B14F-4D97-AF65-F5344CB8AC3E}">
        <p14:creationId xmlns:p14="http://schemas.microsoft.com/office/powerpoint/2010/main" xmlns="" val="151319099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1189</TotalTime>
  <Words>1556</Words>
  <Application>Microsoft Office PowerPoint</Application>
  <PresentationFormat>Custom</PresentationFormat>
  <Paragraphs>284</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handle</dc:title>
  <dc:creator>Iyi Togun</dc:creator>
  <cp:lastModifiedBy>Iyioluwa Togun</cp:lastModifiedBy>
  <cp:revision>35</cp:revision>
  <dcterms:created xsi:type="dcterms:W3CDTF">2021-09-10T06:33:06Z</dcterms:created>
  <dcterms:modified xsi:type="dcterms:W3CDTF">2021-09-18T02:26:38Z</dcterms:modified>
</cp:coreProperties>
</file>